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8"/>
    <p:restoredTop sz="94689"/>
  </p:normalViewPr>
  <p:slideViewPr>
    <p:cSldViewPr snapToGrid="0" snapToObjects="1">
      <p:cViewPr varScale="1">
        <p:scale>
          <a:sx n="82" d="100"/>
          <a:sy n="82" d="100"/>
        </p:scale>
        <p:origin x="-168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0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4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2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5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9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2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AFB3C-70D7-2546-ABE0-7C7B625BD70C}" type="datetimeFigureOut">
              <a:rPr lang="en-US" smtClean="0"/>
              <a:t>17/06/19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10AE0-7B67-0544-A2C4-DD1E52673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1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s64.com/nt/" TargetMode="External"/><Relationship Id="rId3" Type="http://schemas.openxmlformats.org/officeDocument/2006/relationships/hyperlink" Target="https://ss64.com/bash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6074BC-683A-0744-A0B9-A7F7B2F60918}"/>
              </a:ext>
            </a:extLst>
          </p:cNvPr>
          <p:cNvSpPr txBox="1"/>
          <p:nvPr/>
        </p:nvSpPr>
        <p:spPr>
          <a:xfrm>
            <a:off x="1124606" y="1308160"/>
            <a:ext cx="67476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If you haven’t done it yet, please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205062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D67D134-D829-334E-848E-BC9960899C52}"/>
              </a:ext>
            </a:extLst>
          </p:cNvPr>
          <p:cNvSpPr txBox="1"/>
          <p:nvPr/>
        </p:nvSpPr>
        <p:spPr>
          <a:xfrm>
            <a:off x="1160585" y="905607"/>
            <a:ext cx="6642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Here, things become slightly different..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9B6CF1-0AF9-D44D-92CB-0A918A0D8384}"/>
              </a:ext>
            </a:extLst>
          </p:cNvPr>
          <p:cNvSpPr txBox="1"/>
          <p:nvPr/>
        </p:nvSpPr>
        <p:spPr>
          <a:xfrm>
            <a:off x="2954215" y="2435470"/>
            <a:ext cx="2285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Mac vs 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9679DA8-78D6-5143-B4A5-2C81FBA85EBE}"/>
              </a:ext>
            </a:extLst>
          </p:cNvPr>
          <p:cNvSpPr txBox="1"/>
          <p:nvPr/>
        </p:nvSpPr>
        <p:spPr>
          <a:xfrm>
            <a:off x="4731451" y="4193931"/>
            <a:ext cx="215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https://ss64.com/nt/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BC9797-A8D0-B848-8407-B7EF003120D1}"/>
              </a:ext>
            </a:extLst>
          </p:cNvPr>
          <p:cNvSpPr txBox="1"/>
          <p:nvPr/>
        </p:nvSpPr>
        <p:spPr>
          <a:xfrm>
            <a:off x="1230923" y="4193931"/>
            <a:ext cx="239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https://ss64.com/bash/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2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3E3407-E0DB-D04B-B7A8-90CB1FE30D90}"/>
              </a:ext>
            </a:extLst>
          </p:cNvPr>
          <p:cNvSpPr txBox="1"/>
          <p:nvPr/>
        </p:nvSpPr>
        <p:spPr>
          <a:xfrm>
            <a:off x="1615678" y="615461"/>
            <a:ext cx="5492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play with some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D0A86A5-2593-D34B-B3B7-7CD32BAA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54" y="1992551"/>
            <a:ext cx="572888" cy="70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483CE04-0799-2346-8DE1-EE38626A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72" y="1992551"/>
            <a:ext cx="1426239" cy="644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E94F3F9-9C75-1349-9C51-896A6151604E}"/>
              </a:ext>
            </a:extLst>
          </p:cNvPr>
          <p:cNvSpPr txBox="1"/>
          <p:nvPr/>
        </p:nvSpPr>
        <p:spPr>
          <a:xfrm>
            <a:off x="1408833" y="3171049"/>
            <a:ext cx="1869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cal</a:t>
            </a:r>
            <a:r>
              <a:rPr lang="en-US" dirty="0"/>
              <a:t>	</a:t>
            </a:r>
            <a:r>
              <a:rPr lang="en-US" dirty="0" smtClean="0"/>
              <a:t>cat</a:t>
            </a:r>
            <a:r>
              <a:rPr lang="en-US" dirty="0"/>
              <a:t>	</a:t>
            </a:r>
            <a:r>
              <a:rPr lang="en-US" dirty="0" smtClean="0"/>
              <a:t>cd</a:t>
            </a:r>
            <a:endParaRPr lang="en-US" dirty="0"/>
          </a:p>
          <a:p>
            <a:r>
              <a:rPr lang="en-US" dirty="0" smtClean="0"/>
              <a:t>clear		</a:t>
            </a:r>
            <a:r>
              <a:rPr lang="en-US" dirty="0" err="1" smtClean="0"/>
              <a:t>cp</a:t>
            </a:r>
            <a:endParaRPr lang="en-US" dirty="0"/>
          </a:p>
          <a:p>
            <a:r>
              <a:rPr lang="en-US" dirty="0" smtClean="0"/>
              <a:t>date	   </a:t>
            </a:r>
            <a:r>
              <a:rPr lang="en-US" dirty="0" err="1" smtClean="0"/>
              <a:t>ls</a:t>
            </a:r>
            <a:r>
              <a:rPr lang="en-US" dirty="0"/>
              <a:t>	</a:t>
            </a:r>
            <a:r>
              <a:rPr lang="en-US" dirty="0" err="1" smtClean="0"/>
              <a:t>mkdir</a:t>
            </a:r>
            <a:endParaRPr lang="en-US" dirty="0"/>
          </a:p>
          <a:p>
            <a:r>
              <a:rPr lang="en-US" dirty="0" smtClean="0"/>
              <a:t>mv	</a:t>
            </a:r>
            <a:r>
              <a:rPr lang="en-US" dirty="0" err="1" smtClean="0"/>
              <a:t>pwd</a:t>
            </a:r>
            <a:r>
              <a:rPr lang="en-US" dirty="0"/>
              <a:t>	 </a:t>
            </a:r>
            <a:r>
              <a:rPr lang="en-US" dirty="0" smtClean="0"/>
              <a:t>   </a:t>
            </a:r>
            <a:r>
              <a:rPr lang="en-US" dirty="0" err="1" smtClean="0"/>
              <a:t>rm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B17645-AE80-E743-B386-A873E75F11B8}"/>
              </a:ext>
            </a:extLst>
          </p:cNvPr>
          <p:cNvSpPr txBox="1"/>
          <p:nvPr/>
        </p:nvSpPr>
        <p:spPr>
          <a:xfrm>
            <a:off x="5090402" y="3140069"/>
            <a:ext cx="2473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	 CLS</a:t>
            </a:r>
            <a:r>
              <a:rPr lang="en-US" dirty="0"/>
              <a:t>	 </a:t>
            </a:r>
            <a:r>
              <a:rPr lang="en-US" dirty="0" smtClean="0"/>
              <a:t>   COPY</a:t>
            </a:r>
            <a:endParaRPr lang="en-US" dirty="0"/>
          </a:p>
          <a:p>
            <a:r>
              <a:rPr lang="en-US" dirty="0" smtClean="0"/>
              <a:t>DATE     DEL</a:t>
            </a:r>
            <a:r>
              <a:rPr lang="en-US" dirty="0"/>
              <a:t>	</a:t>
            </a:r>
            <a:r>
              <a:rPr lang="en-US" dirty="0" smtClean="0"/>
              <a:t>DIR</a:t>
            </a:r>
            <a:endParaRPr lang="en-US" dirty="0"/>
          </a:p>
          <a:p>
            <a:r>
              <a:rPr lang="en-US" dirty="0" smtClean="0"/>
              <a:t>ERASE     MD</a:t>
            </a:r>
            <a:endParaRPr lang="en-US" dirty="0"/>
          </a:p>
          <a:p>
            <a:r>
              <a:rPr lang="en-US" dirty="0" smtClean="0"/>
              <a:t>MOVE	NOW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819E4C3-8029-2141-999F-02F5530C75DD}"/>
              </a:ext>
            </a:extLst>
          </p:cNvPr>
          <p:cNvSpPr txBox="1"/>
          <p:nvPr/>
        </p:nvSpPr>
        <p:spPr>
          <a:xfrm>
            <a:off x="880589" y="6242539"/>
            <a:ext cx="236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flags: -h    -l    -a    -t    -f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98462ED-B089-4744-876F-454D1A011EB4}"/>
              </a:ext>
            </a:extLst>
          </p:cNvPr>
          <p:cNvSpPr txBox="1"/>
          <p:nvPr/>
        </p:nvSpPr>
        <p:spPr>
          <a:xfrm>
            <a:off x="5849377" y="624253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486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8F1FABF-2179-B14D-8EC5-F3F0D9BCF800}"/>
              </a:ext>
            </a:extLst>
          </p:cNvPr>
          <p:cNvSpPr/>
          <p:nvPr/>
        </p:nvSpPr>
        <p:spPr>
          <a:xfrm>
            <a:off x="3857296" y="2003020"/>
            <a:ext cx="1429407" cy="8303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aka ~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88DE9AE-43CF-F544-ADE0-1F014F5F8552}"/>
              </a:ext>
            </a:extLst>
          </p:cNvPr>
          <p:cNvSpPr/>
          <p:nvPr/>
        </p:nvSpPr>
        <p:spPr>
          <a:xfrm>
            <a:off x="2312440" y="3316817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0F88302-AA82-CF4D-973D-4A80BF1426B7}"/>
              </a:ext>
            </a:extLst>
          </p:cNvPr>
          <p:cNvSpPr/>
          <p:nvPr/>
        </p:nvSpPr>
        <p:spPr>
          <a:xfrm>
            <a:off x="3857296" y="3316816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Desktop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A05A500-1E71-BF48-8EB5-8B1926E33BAE}"/>
              </a:ext>
            </a:extLst>
          </p:cNvPr>
          <p:cNvSpPr/>
          <p:nvPr/>
        </p:nvSpPr>
        <p:spPr>
          <a:xfrm>
            <a:off x="5402152" y="3316816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D220B8-4642-7940-A255-86EE9329D7E5}"/>
              </a:ext>
            </a:extLst>
          </p:cNvPr>
          <p:cNvSpPr/>
          <p:nvPr/>
        </p:nvSpPr>
        <p:spPr>
          <a:xfrm>
            <a:off x="2312439" y="4614841"/>
            <a:ext cx="1429407" cy="83031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CodeClub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3DED21E-42AB-CF44-9382-6EE947B5174B}"/>
              </a:ext>
            </a:extLst>
          </p:cNvPr>
          <p:cNvCxnSpPr>
            <a:cxnSpLocks/>
          </p:cNvCxnSpPr>
          <p:nvPr/>
        </p:nvCxnSpPr>
        <p:spPr>
          <a:xfrm>
            <a:off x="3026867" y="3040917"/>
            <a:ext cx="308548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561245A-0468-EE45-989F-E660A2830ADB}"/>
              </a:ext>
            </a:extLst>
          </p:cNvPr>
          <p:cNvCxnSpPr/>
          <p:nvPr/>
        </p:nvCxnSpPr>
        <p:spPr>
          <a:xfrm>
            <a:off x="3026867" y="3040917"/>
            <a:ext cx="0" cy="1901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38259907-EFDC-CC48-80E6-5D4DDAD021C6}"/>
              </a:ext>
            </a:extLst>
          </p:cNvPr>
          <p:cNvCxnSpPr/>
          <p:nvPr/>
        </p:nvCxnSpPr>
        <p:spPr>
          <a:xfrm>
            <a:off x="6112353" y="3035093"/>
            <a:ext cx="0" cy="19012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A36326EF-AD9F-7841-AF90-4B9396B94267}"/>
              </a:ext>
            </a:extLst>
          </p:cNvPr>
          <p:cNvCxnSpPr>
            <a:cxnSpLocks/>
          </p:cNvCxnSpPr>
          <p:nvPr/>
        </p:nvCxnSpPr>
        <p:spPr>
          <a:xfrm>
            <a:off x="4571342" y="2908300"/>
            <a:ext cx="0" cy="3169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EA235A6-ECA3-6A4F-A44C-7BEE1229DB8A}"/>
              </a:ext>
            </a:extLst>
          </p:cNvPr>
          <p:cNvCxnSpPr>
            <a:cxnSpLocks/>
          </p:cNvCxnSpPr>
          <p:nvPr/>
        </p:nvCxnSpPr>
        <p:spPr>
          <a:xfrm>
            <a:off x="3026867" y="4201430"/>
            <a:ext cx="0" cy="3580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22D2891-CE10-194D-BE30-4E9C45E5C7F0}"/>
              </a:ext>
            </a:extLst>
          </p:cNvPr>
          <p:cNvSpPr txBox="1"/>
          <p:nvPr/>
        </p:nvSpPr>
        <p:spPr>
          <a:xfrm>
            <a:off x="1752908" y="5543533"/>
            <a:ext cx="272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~/Documents/</a:t>
            </a:r>
            <a:r>
              <a:rPr lang="en-US" smtClean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CodeClub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398F627-9A68-4F47-82B9-EBDFBA97AE13}"/>
              </a:ext>
            </a:extLst>
          </p:cNvPr>
          <p:cNvSpPr txBox="1"/>
          <p:nvPr/>
        </p:nvSpPr>
        <p:spPr>
          <a:xfrm>
            <a:off x="1354198" y="652747"/>
            <a:ext cx="6504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File structure and how to access them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9F61B18-2052-B945-8E4C-509826591D35}"/>
              </a:ext>
            </a:extLst>
          </p:cNvPr>
          <p:cNvSpPr txBox="1"/>
          <p:nvPr/>
        </p:nvSpPr>
        <p:spPr>
          <a:xfrm>
            <a:off x="4527915" y="4845333"/>
            <a:ext cx="243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Going up one level: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../</a:t>
            </a:r>
          </a:p>
        </p:txBody>
      </p:sp>
    </p:spTree>
    <p:extLst>
      <p:ext uri="{BB962C8B-B14F-4D97-AF65-F5344CB8AC3E}">
        <p14:creationId xmlns:p14="http://schemas.microsoft.com/office/powerpoint/2010/main" val="238204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3" grpId="0" animBg="1"/>
      <p:bldP spid="28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7B2B53F-D5AD-B048-9FF3-E925F1F10B9F}"/>
              </a:ext>
            </a:extLst>
          </p:cNvPr>
          <p:cNvSpPr txBox="1"/>
          <p:nvPr/>
        </p:nvSpPr>
        <p:spPr>
          <a:xfrm>
            <a:off x="1992574" y="525438"/>
            <a:ext cx="4989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Finally, let’s move to python!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4790725-372F-F746-BA3D-BD218ABE8CD5}"/>
              </a:ext>
            </a:extLst>
          </p:cNvPr>
          <p:cNvSpPr txBox="1"/>
          <p:nvPr/>
        </p:nvSpPr>
        <p:spPr>
          <a:xfrm>
            <a:off x="482611" y="1548048"/>
            <a:ext cx="817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the folder where you have saved </a:t>
            </a:r>
            <a:r>
              <a:rPr lang="en-US" dirty="0" smtClean="0"/>
              <a:t>the</a:t>
            </a:r>
            <a:r>
              <a:rPr lang="en-US" i="1" dirty="0" smtClean="0"/>
              <a:t> </a:t>
            </a:r>
            <a:r>
              <a:rPr lang="en-US" dirty="0" err="1" smtClean="0"/>
              <a:t>CodeClub</a:t>
            </a:r>
            <a:r>
              <a:rPr lang="en-US" dirty="0" smtClean="0"/>
              <a:t> folder (the one we downloaded from 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88A9F3-EE48-C14F-BAEF-28789CE3A586}"/>
              </a:ext>
            </a:extLst>
          </p:cNvPr>
          <p:cNvSpPr txBox="1"/>
          <p:nvPr/>
        </p:nvSpPr>
        <p:spPr>
          <a:xfrm>
            <a:off x="482610" y="2421637"/>
            <a:ext cx="393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command line you just learned!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90E1CDC-65D3-A342-AB9D-9240B8974312}"/>
              </a:ext>
            </a:extLst>
          </p:cNvPr>
          <p:cNvGrpSpPr/>
          <p:nvPr/>
        </p:nvGrpSpPr>
        <p:grpSpPr>
          <a:xfrm>
            <a:off x="482610" y="3297189"/>
            <a:ext cx="7441976" cy="369332"/>
            <a:chOff x="586854" y="3637128"/>
            <a:chExt cx="7441976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161BADC-AA34-A44C-BB42-DA2304DE6D44}"/>
                </a:ext>
              </a:extLst>
            </p:cNvPr>
            <p:cNvSpPr txBox="1"/>
            <p:nvPr/>
          </p:nvSpPr>
          <p:spPr>
            <a:xfrm>
              <a:off x="586854" y="3637128"/>
              <a:ext cx="2649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When you get there, type: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D73E9F0-40FC-B249-8FAE-8083D7C1FA63}"/>
                </a:ext>
              </a:extLst>
            </p:cNvPr>
            <p:cNvSpPr txBox="1"/>
            <p:nvPr/>
          </p:nvSpPr>
          <p:spPr>
            <a:xfrm>
              <a:off x="3148392" y="3637128"/>
              <a:ext cx="488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jupyter notebook </a:t>
              </a:r>
              <a:r>
                <a:rPr lang="en-US" dirty="0" smtClean="0"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week0_exercise.ipynb</a:t>
              </a:r>
              <a:endPara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5A96F5-CB22-804E-9695-66F8C4B1C443}"/>
              </a:ext>
            </a:extLst>
          </p:cNvPr>
          <p:cNvSpPr txBox="1"/>
          <p:nvPr/>
        </p:nvSpPr>
        <p:spPr>
          <a:xfrm>
            <a:off x="5840105" y="3562857"/>
            <a:ext cx="2821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If you want to be faster, type tab after “w”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2DD336A-315E-9247-934E-C2A3477901E1}"/>
              </a:ext>
            </a:extLst>
          </p:cNvPr>
          <p:cNvGrpSpPr/>
          <p:nvPr/>
        </p:nvGrpSpPr>
        <p:grpSpPr>
          <a:xfrm>
            <a:off x="3626036" y="3709441"/>
            <a:ext cx="5517964" cy="3148559"/>
            <a:chOff x="3626036" y="3709441"/>
            <a:chExt cx="5517964" cy="31485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E0B374B3-C852-A545-812B-EEEE0804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17" y="3781697"/>
              <a:ext cx="5468983" cy="3076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F3EB86E-0B06-DA4E-AD9D-9AAACBF59EF3}"/>
                </a:ext>
              </a:extLst>
            </p:cNvPr>
            <p:cNvSpPr txBox="1"/>
            <p:nvPr/>
          </p:nvSpPr>
          <p:spPr>
            <a:xfrm>
              <a:off x="3626036" y="3709441"/>
              <a:ext cx="1719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Easy alternative: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xmlns="" id="{CDF14C35-D307-6140-9E3B-D7DCD74CD60D}"/>
              </a:ext>
            </a:extLst>
          </p:cNvPr>
          <p:cNvSpPr/>
          <p:nvPr/>
        </p:nvSpPr>
        <p:spPr>
          <a:xfrm rot="12272402">
            <a:off x="7667078" y="5745221"/>
            <a:ext cx="493476" cy="358450"/>
          </a:xfrm>
          <a:prstGeom prst="rightArrow">
            <a:avLst>
              <a:gd name="adj1" fmla="val 54331"/>
              <a:gd name="adj2" fmla="val 50000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xmlns="" id="{9DB89B60-7344-CE40-89F5-CF3D4A3AF0A3}"/>
              </a:ext>
            </a:extLst>
          </p:cNvPr>
          <p:cNvSpPr/>
          <p:nvPr/>
        </p:nvSpPr>
        <p:spPr>
          <a:xfrm rot="5400000">
            <a:off x="4020475" y="6252887"/>
            <a:ext cx="456777" cy="330925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8884B8-92D1-C546-95B8-F03E7D61B540}"/>
              </a:ext>
            </a:extLst>
          </p:cNvPr>
          <p:cNvSpPr txBox="1"/>
          <p:nvPr/>
        </p:nvSpPr>
        <p:spPr>
          <a:xfrm>
            <a:off x="3161211" y="1759132"/>
            <a:ext cx="205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4906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450D34-7D31-354E-BAEF-D35AB0468C6A}"/>
              </a:ext>
            </a:extLst>
          </p:cNvPr>
          <p:cNvSpPr txBox="1"/>
          <p:nvPr/>
        </p:nvSpPr>
        <p:spPr>
          <a:xfrm>
            <a:off x="2159726" y="2934789"/>
            <a:ext cx="451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" action="ppaction://noaction"/>
              </a:rPr>
              <a:t>https://github.com/JoanaBSilvestre/CodeClub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A0CDC4-31D0-7E47-B91D-076E16B6E305}"/>
              </a:ext>
            </a:extLst>
          </p:cNvPr>
          <p:cNvSpPr txBox="1"/>
          <p:nvPr/>
        </p:nvSpPr>
        <p:spPr>
          <a:xfrm>
            <a:off x="1708801" y="1793182"/>
            <a:ext cx="539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exercises, answers, and this presentation are in: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DCE3132-6FA4-3545-A7C3-18079C16B85C}"/>
              </a:ext>
            </a:extLst>
          </p:cNvPr>
          <p:cNvSpPr txBox="1"/>
          <p:nvPr/>
        </p:nvSpPr>
        <p:spPr>
          <a:xfrm>
            <a:off x="1770753" y="4076395"/>
            <a:ext cx="534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the zip file pressing on the download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8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6074BC-683A-0744-A0B9-A7F7B2F60918}"/>
              </a:ext>
            </a:extLst>
          </p:cNvPr>
          <p:cNvSpPr txBox="1"/>
          <p:nvPr/>
        </p:nvSpPr>
        <p:spPr>
          <a:xfrm>
            <a:off x="1124606" y="1308160"/>
            <a:ext cx="6747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Programming as a 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A9134C-6C59-5E4C-8D67-6A19F0122C7B}"/>
              </a:ext>
            </a:extLst>
          </p:cNvPr>
          <p:cNvSpPr txBox="1"/>
          <p:nvPr/>
        </p:nvSpPr>
        <p:spPr>
          <a:xfrm>
            <a:off x="2161954" y="2220310"/>
            <a:ext cx="467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Giving instructions to a really really dumb entity</a:t>
            </a:r>
          </a:p>
        </p:txBody>
      </p:sp>
    </p:spTree>
    <p:extLst>
      <p:ext uri="{BB962C8B-B14F-4D97-AF65-F5344CB8AC3E}">
        <p14:creationId xmlns:p14="http://schemas.microsoft.com/office/powerpoint/2010/main" val="280180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84FE354-0D18-A94F-8A3D-015C030197EF}"/>
              </a:ext>
            </a:extLst>
          </p:cNvPr>
          <p:cNvSpPr txBox="1"/>
          <p:nvPr/>
        </p:nvSpPr>
        <p:spPr>
          <a:xfrm>
            <a:off x="3216166" y="1093075"/>
            <a:ext cx="22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Beat two whole eggs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0DD9D5-54AF-A348-9293-0B2FDFD7829F}"/>
              </a:ext>
            </a:extLst>
          </p:cNvPr>
          <p:cNvSpPr txBox="1"/>
          <p:nvPr/>
        </p:nvSpPr>
        <p:spPr>
          <a:xfrm>
            <a:off x="1702675" y="217564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C9FFF9-7F0D-5A4D-B795-1BC85610CCC6}"/>
              </a:ext>
            </a:extLst>
          </p:cNvPr>
          <p:cNvSpPr txBox="1"/>
          <p:nvPr/>
        </p:nvSpPr>
        <p:spPr>
          <a:xfrm>
            <a:off x="5854262" y="2175641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7DD4A17-29DD-4048-9228-AC120C7A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8" y="2661613"/>
            <a:ext cx="3579109" cy="200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363D695-2F2F-EC47-94DD-4DEEB2BA2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99"/>
          <a:stretch/>
        </p:blipFill>
        <p:spPr>
          <a:xfrm>
            <a:off x="4698361" y="2661613"/>
            <a:ext cx="3439738" cy="20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4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9FFF9B5-61BA-DB4E-8FEE-1DC9CC724CBA}"/>
              </a:ext>
            </a:extLst>
          </p:cNvPr>
          <p:cNvSpPr txBox="1"/>
          <p:nvPr/>
        </p:nvSpPr>
        <p:spPr>
          <a:xfrm>
            <a:off x="746234" y="2007475"/>
            <a:ext cx="728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Giving VERY precise instructions and assuming the computer knows nothing</a:t>
            </a:r>
          </a:p>
        </p:txBody>
      </p:sp>
    </p:spTree>
    <p:extLst>
      <p:ext uri="{BB962C8B-B14F-4D97-AF65-F5344CB8AC3E}">
        <p14:creationId xmlns:p14="http://schemas.microsoft.com/office/powerpoint/2010/main" val="136932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64FC33-3083-7447-9971-BF48488AB5F5}"/>
              </a:ext>
            </a:extLst>
          </p:cNvPr>
          <p:cNvSpPr txBox="1"/>
          <p:nvPr/>
        </p:nvSpPr>
        <p:spPr>
          <a:xfrm>
            <a:off x="908236" y="467820"/>
            <a:ext cx="7496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does the computer do what you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55D280F-3B60-B04E-B766-7E2A6155E625}"/>
              </a:ext>
            </a:extLst>
          </p:cNvPr>
          <p:cNvSpPr txBox="1"/>
          <p:nvPr/>
        </p:nvSpPr>
        <p:spPr>
          <a:xfrm>
            <a:off x="4063944" y="2948862"/>
            <a:ext cx="10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Transistor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1143E8C-B6E2-494B-8CC4-5E151C8EB00A}"/>
              </a:ext>
            </a:extLst>
          </p:cNvPr>
          <p:cNvGrpSpPr/>
          <p:nvPr/>
        </p:nvGrpSpPr>
        <p:grpSpPr>
          <a:xfrm>
            <a:off x="866371" y="1633905"/>
            <a:ext cx="1038225" cy="1034766"/>
            <a:chOff x="1200479" y="2495551"/>
            <a:chExt cx="1038225" cy="1034766"/>
          </a:xfrm>
        </p:grpSpPr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xmlns="" id="{9C436D62-12F4-7346-9B8F-0AE37383B954}"/>
                </a:ext>
              </a:extLst>
            </p:cNvPr>
            <p:cNvSpPr/>
            <p:nvPr/>
          </p:nvSpPr>
          <p:spPr>
            <a:xfrm>
              <a:off x="1505499" y="3024180"/>
              <a:ext cx="304800" cy="273269"/>
            </a:xfrm>
            <a:prstGeom prst="trapezoid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5869855-D83D-1940-9DDB-29BF08B89199}"/>
                </a:ext>
              </a:extLst>
            </p:cNvPr>
            <p:cNvSpPr/>
            <p:nvPr/>
          </p:nvSpPr>
          <p:spPr>
            <a:xfrm>
              <a:off x="1225879" y="2495551"/>
              <a:ext cx="819150" cy="5870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5FD9CE86-3921-CC44-96B6-F2D8F86186E1}"/>
                </a:ext>
              </a:extLst>
            </p:cNvPr>
            <p:cNvSpPr/>
            <p:nvPr/>
          </p:nvSpPr>
          <p:spPr>
            <a:xfrm>
              <a:off x="1263760" y="2554048"/>
              <a:ext cx="735724" cy="4196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xmlns="" id="{C7968E67-D7E5-904E-B06C-4677A034A745}"/>
                </a:ext>
              </a:extLst>
            </p:cNvPr>
            <p:cNvSpPr/>
            <p:nvPr/>
          </p:nvSpPr>
          <p:spPr>
            <a:xfrm>
              <a:off x="1200479" y="3355692"/>
              <a:ext cx="898525" cy="174625"/>
            </a:xfrm>
            <a:prstGeom prst="trapezoi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107A69E3-9745-9F4B-AF97-EA636824275C}"/>
                </a:ext>
              </a:extLst>
            </p:cNvPr>
            <p:cNvSpPr/>
            <p:nvPr/>
          </p:nvSpPr>
          <p:spPr>
            <a:xfrm rot="20458467">
              <a:off x="2149804" y="3355692"/>
              <a:ext cx="88900" cy="1428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ie 13">
              <a:extLst>
                <a:ext uri="{FF2B5EF4-FFF2-40B4-BE49-F238E27FC236}">
                  <a16:creationId xmlns:a16="http://schemas.microsoft.com/office/drawing/2014/main" xmlns="" id="{B61384FC-D427-A844-A20B-26F4612A707A}"/>
                </a:ext>
              </a:extLst>
            </p:cNvPr>
            <p:cNvSpPr/>
            <p:nvPr/>
          </p:nvSpPr>
          <p:spPr>
            <a:xfrm>
              <a:off x="1635039" y="3002739"/>
              <a:ext cx="45719" cy="58463"/>
            </a:xfrm>
            <a:prstGeom prst="pi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1D814EB-1A9A-7B4D-8AA6-C6E988EDF34F}"/>
              </a:ext>
            </a:extLst>
          </p:cNvPr>
          <p:cNvGrpSpPr/>
          <p:nvPr/>
        </p:nvGrpSpPr>
        <p:grpSpPr>
          <a:xfrm rot="18295312">
            <a:off x="1622412" y="1313546"/>
            <a:ext cx="754124" cy="1493367"/>
            <a:chOff x="3277351" y="2509355"/>
            <a:chExt cx="754124" cy="149336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DC168641-58DF-8D47-8FC0-B7FEA7B34200}"/>
                </a:ext>
              </a:extLst>
            </p:cNvPr>
            <p:cNvSpPr/>
            <p:nvPr/>
          </p:nvSpPr>
          <p:spPr>
            <a:xfrm>
              <a:off x="3603792" y="3364483"/>
              <a:ext cx="130620" cy="63823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83B7C769-B7D4-C14C-865E-207E41AB5751}"/>
                </a:ext>
              </a:extLst>
            </p:cNvPr>
            <p:cNvSpPr/>
            <p:nvPr/>
          </p:nvSpPr>
          <p:spPr>
            <a:xfrm>
              <a:off x="3277351" y="2509355"/>
              <a:ext cx="754124" cy="76935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xmlns="" id="{1B31EDD6-4CF9-7D47-B67D-521DB9D2125E}"/>
                </a:ext>
              </a:extLst>
            </p:cNvPr>
            <p:cNvSpPr/>
            <p:nvPr/>
          </p:nvSpPr>
          <p:spPr>
            <a:xfrm flipH="1">
              <a:off x="3648929" y="3279490"/>
              <a:ext cx="45719" cy="25501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Lightning Bolt 20">
            <a:extLst>
              <a:ext uri="{FF2B5EF4-FFF2-40B4-BE49-F238E27FC236}">
                <a16:creationId xmlns:a16="http://schemas.microsoft.com/office/drawing/2014/main" xmlns="" id="{32C163B7-2D86-7E46-97E2-2BD6B6BB3EDB}"/>
              </a:ext>
            </a:extLst>
          </p:cNvPr>
          <p:cNvSpPr/>
          <p:nvPr/>
        </p:nvSpPr>
        <p:spPr>
          <a:xfrm rot="4588988">
            <a:off x="3927358" y="3594225"/>
            <a:ext cx="351691" cy="472467"/>
          </a:xfrm>
          <a:prstGeom prst="lightningBol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82331DD-6E25-8F4B-8E83-F652192B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243" y="2112082"/>
            <a:ext cx="850253" cy="850253"/>
          </a:xfrm>
          <a:prstGeom prst="rect">
            <a:avLst/>
          </a:prstGeom>
        </p:spPr>
      </p:pic>
      <p:sp>
        <p:nvSpPr>
          <p:cNvPr id="25" name="Lightning Bolt 24">
            <a:extLst>
              <a:ext uri="{FF2B5EF4-FFF2-40B4-BE49-F238E27FC236}">
                <a16:creationId xmlns:a16="http://schemas.microsoft.com/office/drawing/2014/main" xmlns="" id="{355FED13-201D-4A46-B295-19CA5FEBB141}"/>
              </a:ext>
            </a:extLst>
          </p:cNvPr>
          <p:cNvSpPr/>
          <p:nvPr/>
        </p:nvSpPr>
        <p:spPr>
          <a:xfrm rot="4474883">
            <a:off x="4765431" y="3673840"/>
            <a:ext cx="351691" cy="472467"/>
          </a:xfrm>
          <a:prstGeom prst="lightningBol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&quot;No&quot; Symbol 25">
            <a:extLst>
              <a:ext uri="{FF2B5EF4-FFF2-40B4-BE49-F238E27FC236}">
                <a16:creationId xmlns:a16="http://schemas.microsoft.com/office/drawing/2014/main" xmlns="" id="{94699716-F6A5-184A-A57E-F922CEF93354}"/>
              </a:ext>
            </a:extLst>
          </p:cNvPr>
          <p:cNvSpPr/>
          <p:nvPr/>
        </p:nvSpPr>
        <p:spPr>
          <a:xfrm>
            <a:off x="4572000" y="3553358"/>
            <a:ext cx="738554" cy="713430"/>
          </a:xfrm>
          <a:prstGeom prst="noSmoking">
            <a:avLst>
              <a:gd name="adj" fmla="val 52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A00CE7F-AEDA-E841-85AD-96C98409610C}"/>
              </a:ext>
            </a:extLst>
          </p:cNvPr>
          <p:cNvSpPr txBox="1"/>
          <p:nvPr/>
        </p:nvSpPr>
        <p:spPr>
          <a:xfrm>
            <a:off x="3882369" y="4485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F813539-1CA6-8F4C-9BAD-E55BE95069B6}"/>
              </a:ext>
            </a:extLst>
          </p:cNvPr>
          <p:cNvSpPr txBox="1"/>
          <p:nvPr/>
        </p:nvSpPr>
        <p:spPr>
          <a:xfrm>
            <a:off x="4859225" y="44850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A003061-F3D5-6C4B-9B3C-14401FC29EEA}"/>
              </a:ext>
            </a:extLst>
          </p:cNvPr>
          <p:cNvSpPr txBox="1"/>
          <p:nvPr/>
        </p:nvSpPr>
        <p:spPr>
          <a:xfrm>
            <a:off x="3691386" y="5140485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is… binary!</a:t>
            </a:r>
          </a:p>
        </p:txBody>
      </p:sp>
    </p:spTree>
    <p:extLst>
      <p:ext uri="{BB962C8B-B14F-4D97-AF65-F5344CB8AC3E}">
        <p14:creationId xmlns:p14="http://schemas.microsoft.com/office/powerpoint/2010/main" val="52935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7927B3A-3257-6041-ACEC-CBA33792836D}"/>
              </a:ext>
            </a:extLst>
          </p:cNvPr>
          <p:cNvSpPr txBox="1"/>
          <p:nvPr/>
        </p:nvSpPr>
        <p:spPr>
          <a:xfrm>
            <a:off x="1154070" y="666079"/>
            <a:ext cx="7208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don’t need to know binary to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9D7C9F-79E9-E645-9268-517C5D10C389}"/>
              </a:ext>
            </a:extLst>
          </p:cNvPr>
          <p:cNvSpPr txBox="1"/>
          <p:nvPr/>
        </p:nvSpPr>
        <p:spPr>
          <a:xfrm>
            <a:off x="3437792" y="1724374"/>
            <a:ext cx="183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Languages can 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1A743A-3087-CE4B-9CEB-D76926E6AC94}"/>
              </a:ext>
            </a:extLst>
          </p:cNvPr>
          <p:cNvSpPr txBox="1"/>
          <p:nvPr/>
        </p:nvSpPr>
        <p:spPr>
          <a:xfrm>
            <a:off x="2162908" y="2795953"/>
            <a:ext cx="105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3D644F-55E9-9E4D-BF76-6993E9C210E9}"/>
              </a:ext>
            </a:extLst>
          </p:cNvPr>
          <p:cNvSpPr txBox="1"/>
          <p:nvPr/>
        </p:nvSpPr>
        <p:spPr>
          <a:xfrm>
            <a:off x="5642438" y="2795953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0AED03A-3F62-E243-AD88-C041763C654B}"/>
              </a:ext>
            </a:extLst>
          </p:cNvPr>
          <p:cNvSpPr txBox="1"/>
          <p:nvPr/>
        </p:nvSpPr>
        <p:spPr>
          <a:xfrm>
            <a:off x="1877637" y="3152001"/>
            <a:ext cx="1629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Closer to the computer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0BFEB0-6F85-B74B-BFD2-18F6DDBA5631}"/>
              </a:ext>
            </a:extLst>
          </p:cNvPr>
          <p:cNvSpPr txBox="1"/>
          <p:nvPr/>
        </p:nvSpPr>
        <p:spPr>
          <a:xfrm>
            <a:off x="5419535" y="3152001"/>
            <a:ext cx="1518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Closer to the humans</a:t>
            </a:r>
          </a:p>
        </p:txBody>
      </p:sp>
      <p:pic>
        <p:nvPicPr>
          <p:cNvPr id="8" name="Picture 7" descr="matrix-code-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19" y="3589362"/>
            <a:ext cx="2685312" cy="2013984"/>
          </a:xfrm>
          <a:prstGeom prst="rect">
            <a:avLst/>
          </a:prstGeom>
        </p:spPr>
      </p:pic>
      <p:pic>
        <p:nvPicPr>
          <p:cNvPr id="9" name="Picture 8" descr="writ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41" y="3589362"/>
            <a:ext cx="3583601" cy="20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7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7F6202-2F7E-714B-AD8E-BCC7E939203F}"/>
              </a:ext>
            </a:extLst>
          </p:cNvPr>
          <p:cNvSpPr txBox="1"/>
          <p:nvPr/>
        </p:nvSpPr>
        <p:spPr>
          <a:xfrm>
            <a:off x="756139" y="615515"/>
            <a:ext cx="7929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There are many computer languages out there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56600C-D7A5-3249-BF64-EC0EAC617245}"/>
              </a:ext>
            </a:extLst>
          </p:cNvPr>
          <p:cNvSpPr txBox="1"/>
          <p:nvPr/>
        </p:nvSpPr>
        <p:spPr>
          <a:xfrm>
            <a:off x="958362" y="2022230"/>
            <a:ext cx="21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choose Python?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2A40790-80A0-1248-BE53-88B23BB1FCBA}"/>
              </a:ext>
            </a:extLst>
          </p:cNvPr>
          <p:cNvSpPr txBox="1"/>
          <p:nvPr/>
        </p:nvSpPr>
        <p:spPr>
          <a:xfrm>
            <a:off x="2268811" y="4543500"/>
            <a:ext cx="7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like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9A187D-987C-9445-835D-931E5F3AA7CF}"/>
              </a:ext>
            </a:extLst>
          </p:cNvPr>
          <p:cNvSpPr txBox="1"/>
          <p:nvPr/>
        </p:nvSpPr>
        <p:spPr>
          <a:xfrm>
            <a:off x="2250831" y="3004746"/>
            <a:ext cx="18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syntax is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D67A17-6FED-734C-A050-E41D9D66BDDD}"/>
              </a:ext>
            </a:extLst>
          </p:cNvPr>
          <p:cNvSpPr txBox="1"/>
          <p:nvPr/>
        </p:nvSpPr>
        <p:spPr>
          <a:xfrm>
            <a:off x="2250831" y="3774123"/>
            <a:ext cx="534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already learn R by consulting the old </a:t>
            </a:r>
            <a:r>
              <a:rPr lang="en-US" dirty="0" smtClean="0"/>
              <a:t>code club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9BC860-A369-1A4F-9B2C-B79AE48E6C78}"/>
              </a:ext>
            </a:extLst>
          </p:cNvPr>
          <p:cNvSpPr txBox="1"/>
          <p:nvPr/>
        </p:nvSpPr>
        <p:spPr>
          <a:xfrm>
            <a:off x="339119" y="764931"/>
            <a:ext cx="858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Before Python… let’s take a look at your terminal…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677461-8900-284E-8191-AFF94509CC30}"/>
              </a:ext>
            </a:extLst>
          </p:cNvPr>
          <p:cNvSpPr txBox="1"/>
          <p:nvPr/>
        </p:nvSpPr>
        <p:spPr>
          <a:xfrm>
            <a:off x="1960685" y="2444262"/>
            <a:ext cx="533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Windows: search for </a:t>
            </a:r>
            <a:r>
              <a:rPr lang="en-US" dirty="0" err="1"/>
              <a:t>cmd</a:t>
            </a:r>
            <a:r>
              <a:rPr lang="en-US" dirty="0"/>
              <a:t>, and open </a:t>
            </a:r>
            <a:r>
              <a:rPr lang="en-US" u="sng" dirty="0"/>
              <a:t>command prompt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037ED6-D4E1-4A41-B4D7-02FECB7B5192}"/>
              </a:ext>
            </a:extLst>
          </p:cNvPr>
          <p:cNvSpPr txBox="1"/>
          <p:nvPr/>
        </p:nvSpPr>
        <p:spPr>
          <a:xfrm>
            <a:off x="1960685" y="3565140"/>
            <a:ext cx="366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Mac: go launchpad &gt; other&gt; terminal</a:t>
            </a:r>
          </a:p>
        </p:txBody>
      </p:sp>
    </p:spTree>
    <p:extLst>
      <p:ext uri="{BB962C8B-B14F-4D97-AF65-F5344CB8AC3E}">
        <p14:creationId xmlns:p14="http://schemas.microsoft.com/office/powerpoint/2010/main" val="459479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2095</TotalTime>
  <Words>306</Words>
  <Application>Microsoft Macintosh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Joana Bittencourt Silvestre</cp:lastModifiedBy>
  <cp:revision>33</cp:revision>
  <dcterms:created xsi:type="dcterms:W3CDTF">2019-06-11T11:23:08Z</dcterms:created>
  <dcterms:modified xsi:type="dcterms:W3CDTF">2019-06-17T08:42:54Z</dcterms:modified>
</cp:coreProperties>
</file>